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97520-5117-4AD6-A6D0-73FE320E360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49392-1DAE-4342-B4F7-05490D7C2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A5D2-8DC3-45F3-870E-08118958C959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F342D-47E6-42DB-8C01-E90C6AAE2680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1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E104-16A3-452A-8A7C-0F3A5D9EBD61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71AA-999D-4B53-894C-9E25403ED1BF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72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0325-CEDD-47A9-8166-D0F827D03499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6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B6F6-6A52-45CA-92DF-C92A5F451FB9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0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2FBC-FCF4-4C88-AA3C-AC1E9267D561}" type="datetime1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0656-9382-4088-A8FE-406CC8E1910B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BFF8-FEC9-441C-AB36-3E1B5FD3023E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4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BBCB-E600-4DA8-9FCE-B730C23D5E83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2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1E11-DA11-4003-9687-56AB44804F9B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9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C32B1-B263-4996-934B-5B60A4F22C43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2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BF80-111F-4385-A3F5-F1650994DE92}" type="datetime1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6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C0BF-2CF5-4F83-8FE6-2E1A65B054B8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FE-D173-42C5-8491-25E04DF27504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9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A8BB2-D51F-46AA-8FA1-C4D80EFD5FCC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7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6CA2-27A0-41A3-B93C-35A27711EE31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1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3BC44D-D1F5-47D1-8838-B3AB31650B27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5E60-F7BD-495E-967E-EBB568E03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85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72930-B7F4-4F52-A38C-2D895B3FD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267024" cy="3329581"/>
          </a:xfrm>
        </p:spPr>
        <p:txBody>
          <a:bodyPr/>
          <a:lstStyle/>
          <a:p>
            <a:r>
              <a:rPr lang="en-US" dirty="0"/>
              <a:t>Systems of Linear Equations 4: Error and Condition Number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61B71-5575-48DB-8F22-53D0446057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AMSC/CMSC 460</a:t>
            </a:r>
          </a:p>
          <a:p>
            <a:r>
              <a:rPr lang="en-US" dirty="0"/>
              <a:t>Dr. Christopher Moakler</a:t>
            </a:r>
          </a:p>
        </p:txBody>
      </p:sp>
    </p:spTree>
    <p:extLst>
      <p:ext uri="{BB962C8B-B14F-4D97-AF65-F5344CB8AC3E}">
        <p14:creationId xmlns:p14="http://schemas.microsoft.com/office/powerpoint/2010/main" val="183677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8093-A7AF-4A18-A3AB-789C1BC2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Norms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BC393-E1AE-42A5-AB47-780ED1F0B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2052918"/>
                <a:ext cx="9324056" cy="41954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To discuss the condition number of a matrix we will need the concept of a matrix norm.</a:t>
                </a:r>
              </a:p>
              <a:p>
                <a:r>
                  <a:rPr lang="en-US" dirty="0"/>
                  <a:t>A matrix norm is… well a norm for matrices.</a:t>
                </a:r>
              </a:p>
              <a:p>
                <a:r>
                  <a:rPr lang="en-US" dirty="0"/>
                  <a:t>A norm for scalars is simply the magnitude of a scalar</a:t>
                </a:r>
              </a:p>
              <a:p>
                <a:pPr lvl="1"/>
                <a:r>
                  <a:rPr lang="en-US" dirty="0"/>
                  <a:t>|-3| = 3</a:t>
                </a:r>
              </a:p>
              <a:p>
                <a:pPr lvl="1"/>
                <a:r>
                  <a:rPr lang="en-US" dirty="0"/>
                  <a:t>|2| = 2</a:t>
                </a:r>
              </a:p>
              <a:p>
                <a:r>
                  <a:rPr lang="en-US" dirty="0"/>
                  <a:t>There are several norms for vectors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b="0" dirty="0"/>
                  <a:t>	(1-norm) induces the taxicab or Manhattan metric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b="0" dirty="0"/>
                  <a:t>	(Euclidean norm) induces the Euclidean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b="0" dirty="0"/>
                  <a:t>	(Infinity-norm) induces the Chebyshev or chessboard metric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BC393-E1AE-42A5-AB47-780ED1F0B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2052918"/>
                <a:ext cx="9324056" cy="4195481"/>
              </a:xfrm>
              <a:blipFill>
                <a:blip r:embed="rId2"/>
                <a:stretch>
                  <a:fillRect l="-261" t="-727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3F66A-CD53-4BEE-91FB-49A0F67A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https://i.imgflip.com/6uto2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719" y="2615183"/>
            <a:ext cx="2499297" cy="25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7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D274-A587-4F4F-8D47-1CCA82DC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Norms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28C74-5F4E-4A8B-9BD8-9494683E2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also multiple ways to define a matrix norm.</a:t>
                </a:r>
              </a:p>
              <a:p>
                <a:r>
                  <a:rPr lang="en-US" dirty="0"/>
                  <a:t>Here are two common examples: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nary>
                          </m:e>
                        </m:d>
                      </m:e>
                    </m:func>
                  </m:oMath>
                </a14:m>
                <a:r>
                  <a:rPr lang="en-US" dirty="0"/>
                  <a:t>	(Maximum absolute column sum)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nary>
                          </m:e>
                        </m:d>
                      </m:e>
                    </m:func>
                  </m:oMath>
                </a14:m>
                <a:r>
                  <a:rPr lang="en-US" dirty="0"/>
                  <a:t>	(Maximum absolute row sum)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(Maximum singular value of A)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428C74-5F4E-4A8B-9BD8-9494683E2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C13E0-C2F9-493B-B539-A9F125AC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0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366D-9AAB-4DAB-988F-84E55B56B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Number for Matrix Inversion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8D267-4783-4B9C-913E-63E0A398A7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condition number is a measure of how sensitive the problem is to small perturbations of the elements.</a:t>
                </a:r>
              </a:p>
              <a:p>
                <a:r>
                  <a:rPr lang="en-US" dirty="0"/>
                  <a:t>We have been looking at equations of the form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If we perturb the solution x we can write the system as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err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pPr marL="400050"/>
                <a:r>
                  <a:rPr lang="en-US" dirty="0"/>
                  <a:t>Subtracting these two equations gives us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err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Which we can solve as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p>
                        <m:sSup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78D267-4783-4B9C-913E-63E0A398A7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6560F-B71A-4042-9D55-0FBA2BB1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94F9-D554-46B5-BC45-8DDB9A1E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Number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B5586C-9CB5-4F1D-AD97-E77F2ADD6A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For the original system Ax = b we can take the norm of both sides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||≤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||≤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Let’s multiply these two and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Let’s divide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identify the term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/>
                  <a:t> as the condition number of the matrix A.</a:t>
                </a:r>
              </a:p>
              <a:p>
                <a:r>
                  <a:rPr lang="en-US" dirty="0"/>
                  <a:t>Why?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B5586C-9CB5-4F1D-AD97-E77F2ADD6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08539-5ABF-4994-B344-03CD2212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00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CAF8-A269-42DB-9AA8-891C8B96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Number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5AB1A-CE28-41FB-A4CF-D12AD6E8F1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755648"/>
                <a:ext cx="8946541" cy="4727655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The equation,</a:t>
                </a:r>
              </a:p>
              <a:p>
                <a:pPr marL="0" indent="0" algn="ctr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tells us how sensitive the solution </a:t>
                </a:r>
                <a:r>
                  <a:rPr lang="en-US" b="1" dirty="0"/>
                  <a:t>x</a:t>
                </a:r>
                <a:r>
                  <a:rPr lang="en-US" dirty="0"/>
                  <a:t> is to changes in the RHS vector </a:t>
                </a:r>
                <a:r>
                  <a:rPr lang="en-US" b="1" dirty="0"/>
                  <a:t>b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A similar analysis also tells us how the solution vector changes when the matrix itself is perturbed.</a:t>
                </a:r>
              </a:p>
              <a:p>
                <a:r>
                  <a:rPr lang="en-US" dirty="0"/>
                  <a:t>The equation comes out to be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15AB1A-CE28-41FB-A4CF-D12AD6E8F1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755648"/>
                <a:ext cx="8946541" cy="4727655"/>
              </a:xfrm>
              <a:blipFill>
                <a:blip r:embed="rId2"/>
                <a:stretch>
                  <a:fillRect l="-341" t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9A81-2AEF-44E0-87E3-A6BC15B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1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of a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condition number is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i="1" dirty="0"/>
              <a:t>too</a:t>
            </a:r>
            <a:r>
              <a:rPr lang="en-US" dirty="0"/>
              <a:t> much larger than 1, the matrix is said to be </a:t>
            </a:r>
            <a:r>
              <a:rPr lang="en-US" b="1" dirty="0"/>
              <a:t>well-conditioned</a:t>
            </a:r>
            <a:r>
              <a:rPr lang="en-US" dirty="0"/>
              <a:t> and small changes to the matrix A will not affect the solution too much.</a:t>
            </a:r>
          </a:p>
          <a:p>
            <a:r>
              <a:rPr lang="en-US" dirty="0"/>
              <a:t>If the condition number is very large, the matrix is said to be </a:t>
            </a:r>
            <a:r>
              <a:rPr lang="en-US" b="1" dirty="0"/>
              <a:t>ill-conditioned</a:t>
            </a:r>
            <a:r>
              <a:rPr lang="en-US" dirty="0"/>
              <a:t>.</a:t>
            </a:r>
          </a:p>
          <a:p>
            <a:r>
              <a:rPr lang="en-US" dirty="0"/>
              <a:t>If the condition number is </a:t>
            </a:r>
            <a:r>
              <a:rPr lang="en-US" dirty="0">
                <a:cs typeface="Calibri" panose="020F0502020204030204" pitchFamily="34" charset="0"/>
              </a:rPr>
              <a:t>infinite, the matrix is non-invertible and the system is </a:t>
            </a:r>
            <a:r>
              <a:rPr lang="en-US" b="1" dirty="0">
                <a:cs typeface="Calibri" panose="020F0502020204030204" pitchFamily="34" charset="0"/>
              </a:rPr>
              <a:t>ill-posed</a:t>
            </a:r>
            <a:r>
              <a:rPr lang="en-US" dirty="0">
                <a:cs typeface="Calibri" panose="020F0502020204030204" pitchFamily="34" charset="0"/>
              </a:rPr>
              <a:t>.</a:t>
            </a:r>
            <a:endParaRPr lang="en-US" dirty="0"/>
          </a:p>
          <a:p>
            <a:r>
              <a:rPr lang="en-US" dirty="0"/>
              <a:t>This is a problem inherent to the matrix, or system, itself and can not be overcome with computational techniques or a different algorithm.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6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is </a:t>
            </a:r>
            <a:r>
              <a:rPr lang="en-US" dirty="0"/>
              <a:t>a</a:t>
            </a:r>
            <a:r>
              <a:rPr lang="en-US" i="1" dirty="0"/>
              <a:t> </a:t>
            </a:r>
            <a:r>
              <a:rPr lang="en-US" dirty="0"/>
              <a:t>Condition Number?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previous discussion was in reference to the condition number associated with matrix inversion.</a:t>
            </a:r>
          </a:p>
          <a:p>
            <a:r>
              <a:rPr lang="en-US" dirty="0"/>
              <a:t>By extension, this is also the condition number for solving a linear system.</a:t>
            </a:r>
          </a:p>
          <a:p>
            <a:r>
              <a:rPr lang="en-US" dirty="0"/>
              <a:t>There are other condition numbers for other “problems”</a:t>
            </a:r>
          </a:p>
          <a:p>
            <a:r>
              <a:rPr lang="en-US" dirty="0"/>
              <a:t>In general, the condition number is a measure of how sensitive the “problem” is to small perturbations to the input.</a:t>
            </a:r>
          </a:p>
          <a:p>
            <a:r>
              <a:rPr lang="en-US" dirty="0"/>
              <a:t>The “problem” might be matrix inversion, finding eigenvalues, or just adding two numbers.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Condition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531" y="1309155"/>
            <a:ext cx="4245882" cy="50002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44256" y="2377440"/>
            <a:ext cx="2479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used to determine the number of sig figs when doing computations.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23744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https://en.wikipedia.org/wiki/Condition_number#:~:text=The%20condition%20number%20is%20an,the%20data%20in%20the%20problem.</a:t>
            </a:r>
          </a:p>
        </p:txBody>
      </p:sp>
    </p:spTree>
    <p:extLst>
      <p:ext uri="{BB962C8B-B14F-4D97-AF65-F5344CB8AC3E}">
        <p14:creationId xmlns:p14="http://schemas.microsoft.com/office/powerpoint/2010/main" val="1807314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 Condition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condition number for finding eigenvalues is given by,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the right and left eigenvectors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associated with the same eigenvalue.</a:t>
                </a:r>
              </a:p>
              <a:p>
                <a:r>
                  <a:rPr lang="en-US" dirty="0"/>
                  <a:t>Note, a matrix that is well-conditioned for matrix inversion might be ill-conditioned for finding eigenvalues or vice versa.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7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methods can give us exact solutions if we are able to have infinite precision in our matrices.</a:t>
            </a:r>
          </a:p>
          <a:p>
            <a:r>
              <a:rPr lang="en-US" dirty="0"/>
              <a:t>Computers are unable to do this so we can only hope for approximate solutions at best.</a:t>
            </a:r>
          </a:p>
          <a:p>
            <a:r>
              <a:rPr lang="en-US" dirty="0"/>
              <a:t>Direct methods work well on small and medium sized matrices (up to hundreds of thousands of equations) but are not feasible for larger systems.</a:t>
            </a:r>
          </a:p>
          <a:p>
            <a:r>
              <a:rPr lang="en-US" dirty="0"/>
              <a:t>To solve these systems, we instead use iterative methods.</a:t>
            </a:r>
          </a:p>
          <a:p>
            <a:r>
              <a:rPr lang="en-US" dirty="0"/>
              <a:t>We looked at three variations of an overarching method that breaks the coefficient matrix into an easily invertible matrix, </a:t>
            </a:r>
            <a:r>
              <a:rPr lang="en-US" b="1" dirty="0"/>
              <a:t>M</a:t>
            </a:r>
            <a:r>
              <a:rPr lang="en-US" dirty="0"/>
              <a:t>, and a “remainder” matrix, </a:t>
            </a:r>
            <a:r>
              <a:rPr lang="en-US" b="1" dirty="0"/>
              <a:t>N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These three methods were: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Jacobi Method: </a:t>
                </a:r>
                <a:r>
                  <a:rPr lang="en-US" b="1" dirty="0"/>
                  <a:t>M </a:t>
                </a:r>
                <a:r>
                  <a:rPr lang="en-US" dirty="0"/>
                  <a:t>= </a:t>
                </a:r>
                <a:r>
                  <a:rPr lang="en-US" b="1" dirty="0"/>
                  <a:t>D, N</a:t>
                </a:r>
                <a:r>
                  <a:rPr lang="en-US" dirty="0"/>
                  <a:t> = </a:t>
                </a:r>
                <a:r>
                  <a:rPr lang="en-US" b="1" dirty="0"/>
                  <a:t>L</a:t>
                </a:r>
                <a:r>
                  <a:rPr lang="en-US" dirty="0"/>
                  <a:t> + </a:t>
                </a:r>
                <a:r>
                  <a:rPr lang="en-US" b="1" dirty="0"/>
                  <a:t>U</a:t>
                </a:r>
                <a:endParaRPr lang="en-US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Gauss-Seidel: </a:t>
                </a:r>
                <a:r>
                  <a:rPr lang="en-US" b="1" dirty="0"/>
                  <a:t>M</a:t>
                </a:r>
                <a:r>
                  <a:rPr lang="en-US" dirty="0"/>
                  <a:t> = (</a:t>
                </a:r>
                <a:r>
                  <a:rPr lang="en-US" b="1" dirty="0"/>
                  <a:t>D </a:t>
                </a:r>
                <a:r>
                  <a:rPr lang="en-US" dirty="0"/>
                  <a:t>+ </a:t>
                </a:r>
                <a:r>
                  <a:rPr lang="en-US" b="1" dirty="0"/>
                  <a:t>L</a:t>
                </a:r>
                <a:r>
                  <a:rPr lang="en-US" dirty="0"/>
                  <a:t>) and </a:t>
                </a:r>
                <a:r>
                  <a:rPr lang="en-US" b="1" dirty="0"/>
                  <a:t>N</a:t>
                </a:r>
                <a:r>
                  <a:rPr lang="en-US" dirty="0"/>
                  <a:t> = </a:t>
                </a:r>
                <a:r>
                  <a:rPr lang="en-US" b="1" dirty="0"/>
                  <a:t>U</a:t>
                </a:r>
                <a:r>
                  <a:rPr lang="en-US" dirty="0"/>
                  <a:t>.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dirty="0"/>
                  <a:t>Successive Over-Relaxation: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b="1" dirty="0"/>
                  <a:t>   </a:t>
                </a:r>
                <a:r>
                  <a:rPr lang="en-US" dirty="0"/>
                  <a:t>and 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endParaRPr lang="en-US" dirty="0"/>
              </a:p>
              <a:p>
                <a:pPr marL="285750"/>
                <a:r>
                  <a:rPr lang="en-US" dirty="0"/>
                  <a:t>The Gauss-Seidel method is essentially the Jacobi method but used the most up to date values without waiting for the full iteration to complete.</a:t>
                </a:r>
              </a:p>
              <a:p>
                <a:pPr marL="285750"/>
                <a:r>
                  <a:rPr lang="en-US" dirty="0"/>
                  <a:t>SOR is essentially the Gauss-Seidel method but with a weighting factor to force the solution to converge more quickly.</a:t>
                </a:r>
              </a:p>
              <a:p>
                <a:pPr marL="285750"/>
                <a:r>
                  <a:rPr lang="en-US" dirty="0"/>
                  <a:t>All of these methods often have faster convergence than direct methods and are especially effective when solving sparse matrices.</a:t>
                </a:r>
              </a:p>
              <a:p>
                <a:pPr marL="685800" lvl="1"/>
                <a:r>
                  <a:rPr lang="en-US" dirty="0"/>
                  <a:t>Though really only Jacobi takes advantage of the sparsity.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727" b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3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from last lecture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These methods can also be applied to solve partial differential equations.</a:t>
                </a:r>
              </a:p>
              <a:p>
                <a:r>
                  <a:rPr lang="en-US" dirty="0"/>
                  <a:t>In that application, the matrices required are often tri-diagonal and these methods are especially effective.</a:t>
                </a:r>
              </a:p>
              <a:p>
                <a:pPr lvl="1"/>
                <a:r>
                  <a:rPr lang="en-US" dirty="0"/>
                  <a:t>For example, the two-dimensional Poisson problem,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discretized as,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, where h is some small number.</a:t>
                </a:r>
              </a:p>
              <a:p>
                <a:pPr lvl="1"/>
                <a:r>
                  <a:rPr lang="en-US" dirty="0"/>
                  <a:t>You typically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, which results in the linear system,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3E32-7B22-41EB-8A16-5F240D261541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572" y="5056352"/>
            <a:ext cx="4966910" cy="169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8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0A84-CAEF-4BA9-A04A-646E5B412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error in Gaussian 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28D53-6D76-4383-A686-0F0630F44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main sources of error in Gaussian Elimination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Ill conditioned matrices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Swamping</a:t>
            </a:r>
          </a:p>
          <a:p>
            <a:pPr marL="457200" indent="-457200"/>
            <a:r>
              <a:rPr lang="en-US" dirty="0"/>
              <a:t>Swamping is an issue for which we already have a solution, partial pivoting.</a:t>
            </a:r>
          </a:p>
          <a:p>
            <a:pPr marL="457200" indent="-457200"/>
            <a:r>
              <a:rPr lang="en-US" dirty="0"/>
              <a:t>Ill-conditioning is a problem which we have seen before and there is no real way to overcome this problem.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B101B-1E91-49B0-97E8-3AA9D954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A75-536F-4DCE-A5F3-0F922AF6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Swamping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CDFBC-8495-4378-99B8-0E189D8E4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Consider the system of equations represented with the following matrix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Solving this system by hand is a simple matter.</a:t>
                </a:r>
              </a:p>
              <a:p>
                <a:r>
                  <a:rPr lang="en-US" dirty="0"/>
                  <a:t>We put it in row echelon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Solving this with forward substation gives us the exact 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This is very nearly equal to [2,1].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CDFBC-8495-4378-99B8-0E189D8E4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D018A-9514-451A-8AD0-30DD80D1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5A43C-0445-43A5-A9FB-A471ABB6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Swamping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873F1-CC82-41BB-B742-C10D3246ED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works just fine if we have “infinite memory” as we do when doing hand computations.</a:t>
                </a:r>
              </a:p>
              <a:p>
                <a:r>
                  <a:rPr lang="en-US" dirty="0"/>
                  <a:t>However, once we switch to using computers, we lose our infinite memory and run into serious issues.</a:t>
                </a:r>
              </a:p>
              <a:p>
                <a:r>
                  <a:rPr lang="en-US" dirty="0"/>
                  <a:t>Let’s look again at the row echelon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What’s the issue here?</a:t>
                </a:r>
              </a:p>
              <a:p>
                <a:r>
                  <a:rPr lang="en-US" b="0" dirty="0"/>
                  <a:t>What problem </a:t>
                </a:r>
                <a:r>
                  <a:rPr lang="en-US" dirty="0"/>
                  <a:t>do we have when using a computer?</a:t>
                </a:r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873F1-CC82-41BB-B742-C10D3246ED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69B89-BE17-486F-914B-A55BB7FB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5FE9B-D7FC-435F-859B-E686F16A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Swamping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470534-B3F8-4041-A4BB-D9BF2C9175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problem is in the term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IEEE double precision, this rounds to simply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also have the same problem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/>
                  <a:t> which also rounds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a huge problem!</a:t>
                </a:r>
              </a:p>
              <a:p>
                <a:r>
                  <a:rPr lang="en-US" dirty="0"/>
                  <a:t>The new matrix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The solution to this system is now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=[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</m:m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470534-B3F8-4041-A4BB-D9BF2C9175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A14A0-75E5-4E38-B2CF-64FC40DC7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1D76-69C5-40B6-80CA-64F4CDF63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Pivoting to the rescue!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0907E-779D-4078-AB03-B29978E2C0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we instead exchange rows 1 and 2, we overcome the issue of swamping and get a very accurate solution.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We now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−20</m:t>
                        </m:r>
                      </m:sup>
                    </m:sSup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−20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−20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With double precision the matrix equation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solution of which is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This is not the </a:t>
                </a:r>
                <a:r>
                  <a:rPr lang="en-US" i="1" dirty="0"/>
                  <a:t>exact</a:t>
                </a:r>
                <a:r>
                  <a:rPr lang="en-US" dirty="0"/>
                  <a:t> solution, but it is accurate up to about 16 decimal places.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70907E-779D-4078-AB03-B29978E2C0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8A2CF-3539-4CEC-9722-A6F17A8D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5E60-F7BD-495E-967E-EBB568E031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5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2006</TotalTime>
  <Words>2119</Words>
  <Application>Microsoft Office PowerPoint</Application>
  <PresentationFormat>Widescreen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Wingdings 3</vt:lpstr>
      <vt:lpstr>Ion</vt:lpstr>
      <vt:lpstr>Systems of Linear Equations 4: Error and Condition Number</vt:lpstr>
      <vt:lpstr>Review from last lecture</vt:lpstr>
      <vt:lpstr>Review from last lecture contd</vt:lpstr>
      <vt:lpstr>Review from last lecture contd</vt:lpstr>
      <vt:lpstr>Sources of error in Gaussian Elimination</vt:lpstr>
      <vt:lpstr>Swamping</vt:lpstr>
      <vt:lpstr>Swamping Contd</vt:lpstr>
      <vt:lpstr>Swamping Contd</vt:lpstr>
      <vt:lpstr>Partial Pivoting to the rescue!</vt:lpstr>
      <vt:lpstr>Matrix Norms</vt:lpstr>
      <vt:lpstr>Matrix Norms contd</vt:lpstr>
      <vt:lpstr>Condition Number for Matrix Inversion</vt:lpstr>
      <vt:lpstr>Condition Number Contd</vt:lpstr>
      <vt:lpstr>Condition Number Contd</vt:lpstr>
      <vt:lpstr>Conditioning of a Matrix</vt:lpstr>
      <vt:lpstr>What is a Condition Number?</vt:lpstr>
      <vt:lpstr>Other Condition Numbers</vt:lpstr>
      <vt:lpstr>Eigenvalue Condition Number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of Linear Equations 4: Error and Condition Number</dc:title>
  <dc:creator>Christopher John Moakler</dc:creator>
  <cp:lastModifiedBy>Christopher John Moakler</cp:lastModifiedBy>
  <cp:revision>13</cp:revision>
  <dcterms:created xsi:type="dcterms:W3CDTF">2022-02-22T05:50:39Z</dcterms:created>
  <dcterms:modified xsi:type="dcterms:W3CDTF">2022-11-15T07:53:02Z</dcterms:modified>
</cp:coreProperties>
</file>